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9"/>
  </p:notesMasterIdLst>
  <p:sldIdLst>
    <p:sldId id="263" r:id="rId6"/>
    <p:sldId id="265" r:id="rId7"/>
    <p:sldId id="266" r:id="rId8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op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2"/>
    <a:srgbClr val="FF4343"/>
    <a:srgbClr val="00C8BA"/>
    <a:srgbClr val="C5FFFB"/>
    <a:srgbClr val="C9FFFB"/>
    <a:srgbClr val="00968B"/>
    <a:srgbClr val="009E93"/>
    <a:srgbClr val="006D64"/>
    <a:srgbClr val="54BCEB"/>
    <a:srgbClr val="D9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1BFE6-E32E-4CB5-A608-4DF4E013A8C2}" v="5" dt="2022-12-05T12:54:19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54" autoAdjust="0"/>
    <p:restoredTop sz="95300" autoAdjust="0"/>
  </p:normalViewPr>
  <p:slideViewPr>
    <p:cSldViewPr snapToGrid="0">
      <p:cViewPr varScale="1">
        <p:scale>
          <a:sx n="76" d="100"/>
          <a:sy n="76" d="100"/>
        </p:scale>
        <p:origin x="1698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22E43BF-527D-440D-8356-FC8BCEDDB5DC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D8F38C-0513-424D-9F07-ACE2DBD6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0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56D4B-3E37-45DC-8A0E-850FD0BBE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E2D7A-21FB-4E41-849E-FBC6B38F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44A5-C333-4344-B70D-CA249A56B37A}"/>
              </a:ext>
            </a:extLst>
          </p:cNvPr>
          <p:cNvSpPr txBox="1"/>
          <p:nvPr userDrawn="1"/>
        </p:nvSpPr>
        <p:spPr>
          <a:xfrm>
            <a:off x="8788936" y="3163689"/>
            <a:ext cx="1088495" cy="3654790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740" b="1">
                <a:solidFill>
                  <a:schemeClr val="bg1"/>
                </a:solidFill>
                <a:latin typeface="Century Gothic" panose="020B0502020202020204" pitchFamily="34" charset="0"/>
              </a:rPr>
              <a:t>ALLERGY INFORMATION:</a:t>
            </a:r>
          </a:p>
          <a:p>
            <a:r>
              <a:rPr lang="en-GB" sz="700">
                <a:solidFill>
                  <a:schemeClr val="bg1"/>
                </a:solidFill>
                <a:latin typeface="Century Gothic" panose="020B0502020202020204" pitchFamily="34" charset="0"/>
              </a:rPr>
              <a:t> If your child has an allergy or intolerance please ask a member of the catering team for information. If your child has a school lunch and has a food allergy or intolerance you will be asked to complete a form to ensure we have the necessary information to cater for your child. We use a large variety of ingredients in the preparation of our meals and due to the nature of our kitchens it is not possible to completely remove the risk of cross contamination.</a:t>
            </a:r>
          </a:p>
        </p:txBody>
      </p:sp>
    </p:spTree>
    <p:extLst>
      <p:ext uri="{BB962C8B-B14F-4D97-AF65-F5344CB8AC3E}">
        <p14:creationId xmlns:p14="http://schemas.microsoft.com/office/powerpoint/2010/main" val="14466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0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5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1A62-7A48-4C58-849E-C45ADCCDA826}" type="datetimeFigureOut">
              <a:rPr lang="en-GB" smtClean="0"/>
              <a:t>05/12/2022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2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emf"/><Relationship Id="rId16" Type="http://schemas.openxmlformats.org/officeDocument/2006/relationships/image" Target="../media/image15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jpe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1.jpeg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openxmlformats.org/officeDocument/2006/relationships/image" Target="../media/image1.emf"/><Relationship Id="rId16" Type="http://schemas.openxmlformats.org/officeDocument/2006/relationships/image" Target="../media/image27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5" Type="http://schemas.openxmlformats.org/officeDocument/2006/relationships/image" Target="../media/image11.jpeg"/><Relationship Id="rId10" Type="http://schemas.openxmlformats.org/officeDocument/2006/relationships/image" Target="../media/image23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6.jpeg"/><Relationship Id="rId2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0.jpe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17" Type="http://schemas.openxmlformats.org/officeDocument/2006/relationships/image" Target="../media/image22.png"/><Relationship Id="rId2" Type="http://schemas.openxmlformats.org/officeDocument/2006/relationships/image" Target="../media/image1.emf"/><Relationship Id="rId16" Type="http://schemas.openxmlformats.org/officeDocument/2006/relationships/image" Target="../media/image43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emf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19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3FD8A-D614-4792-B1D2-6E62EB4C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-5990"/>
            <a:ext cx="9906000" cy="69127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E33F7-4040-423C-976A-A4015AD996FE}"/>
              </a:ext>
            </a:extLst>
          </p:cNvPr>
          <p:cNvGrpSpPr/>
          <p:nvPr/>
        </p:nvGrpSpPr>
        <p:grpSpPr>
          <a:xfrm>
            <a:off x="3535253" y="87949"/>
            <a:ext cx="4177512" cy="428886"/>
            <a:chOff x="3535253" y="87949"/>
            <a:chExt cx="4177512" cy="42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B88171-6140-4B03-9C64-857BEBB26950}"/>
                </a:ext>
              </a:extLst>
            </p:cNvPr>
            <p:cNvSpPr/>
            <p:nvPr/>
          </p:nvSpPr>
          <p:spPr>
            <a:xfrm>
              <a:off x="3535253" y="87949"/>
              <a:ext cx="4177512" cy="428886"/>
            </a:xfrm>
            <a:prstGeom prst="rect">
              <a:avLst/>
            </a:prstGeom>
            <a:solidFill>
              <a:srgbClr val="FFF0D2"/>
            </a:solidFill>
            <a:ln>
              <a:solidFill>
                <a:srgbClr val="FFF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B34054-BE21-48E8-9936-02D96322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6022" y="235239"/>
              <a:ext cx="164606" cy="1646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90435-2AE6-4F12-AC75-64D54205E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5105" y="214874"/>
              <a:ext cx="164606" cy="164606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56386A-2A5E-4470-8E60-2238F072D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71832"/>
              </p:ext>
            </p:extLst>
          </p:nvPr>
        </p:nvGraphicFramePr>
        <p:xfrm>
          <a:off x="42512" y="689630"/>
          <a:ext cx="9813763" cy="6232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593">
                  <a:extLst>
                    <a:ext uri="{9D8B030D-6E8A-4147-A177-3AD203B41FA5}">
                      <a16:colId xmlns:a16="http://schemas.microsoft.com/office/drawing/2014/main" val="3931940056"/>
                    </a:ext>
                  </a:extLst>
                </a:gridCol>
                <a:gridCol w="864615">
                  <a:extLst>
                    <a:ext uri="{9D8B030D-6E8A-4147-A177-3AD203B41FA5}">
                      <a16:colId xmlns:a16="http://schemas.microsoft.com/office/drawing/2014/main" val="1802426597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221371347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67625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9098820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3195512949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1114242205"/>
                    </a:ext>
                  </a:extLst>
                </a:gridCol>
              </a:tblGrid>
              <a:tr h="315041">
                <a:tc>
                  <a:txBody>
                    <a:bodyPr/>
                    <a:lstStyle/>
                    <a:p>
                      <a:pPr algn="l"/>
                      <a:endParaRPr lang="en-GB" sz="11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92794"/>
                  </a:ext>
                </a:extLst>
              </a:tr>
              <a:tr h="1800000">
                <a:tc rowSpan="3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Week One</a:t>
                      </a:r>
                      <a:endParaRPr lang="en-GB" sz="800" b="1" dirty="0">
                        <a:latin typeface="Century Gothic"/>
                      </a:endParaRPr>
                    </a:p>
                    <a:p>
                      <a:pPr algn="ctr"/>
                      <a:endParaRPr lang="en-GB" sz="800" b="1" dirty="0">
                        <a:latin typeface="Century Gothic"/>
                      </a:endParaRPr>
                    </a:p>
                    <a:p>
                      <a:pPr algn="ctr"/>
                      <a:r>
                        <a:rPr lang="en-GB" sz="900" b="1" dirty="0">
                          <a:latin typeface="Century Gothic"/>
                        </a:rPr>
                        <a:t>02/01/23</a:t>
                      </a:r>
                    </a:p>
                    <a:p>
                      <a:pPr algn="ctr"/>
                      <a:r>
                        <a:rPr lang="en-GB" sz="900" b="1" dirty="0">
                          <a:latin typeface="Century Gothic"/>
                        </a:rPr>
                        <a:t>23/01/23</a:t>
                      </a:r>
                    </a:p>
                    <a:p>
                      <a:pPr algn="ctr"/>
                      <a:r>
                        <a:rPr lang="en-GB" sz="900" b="1" dirty="0">
                          <a:latin typeface="Century Gothic"/>
                        </a:rPr>
                        <a:t>13/02/23</a:t>
                      </a:r>
                    </a:p>
                    <a:p>
                      <a:pPr algn="ctr"/>
                      <a:r>
                        <a:rPr lang="en-GB" sz="900" b="1" dirty="0">
                          <a:latin typeface="Century Gothic"/>
                        </a:rPr>
                        <a:t>13/03/23</a:t>
                      </a:r>
                    </a:p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Option 1</a:t>
                      </a:r>
                    </a:p>
                    <a:p>
                      <a:pPr algn="l"/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latin typeface="Century Gothic"/>
                        </a:rPr>
                        <a:t>Cheese &amp; Tomato Pizza with Wedges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latin typeface="Century Gothic" panose="020B0502020202020204" pitchFamily="34" charset="0"/>
                        </a:rPr>
                        <a:t>Beef Lasagne with Garlic Bread</a:t>
                      </a:r>
                      <a:endParaRPr lang="en-GB" sz="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/>
                        </a:rPr>
                        <a:t>Roast of the Day, Roast Potatoes &amp; Gravy</a:t>
                      </a:r>
                      <a:endParaRPr lang="en-GB" sz="800" dirty="0">
                        <a:solidFill>
                          <a:srgbClr val="FF000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/>
                        </a:rPr>
                        <a:t>Chicken Enchiladas with Rice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latin typeface="Century Gothic"/>
                        </a:rPr>
                        <a:t>Fishfingers with Chips &amp; Tomato Sauce</a:t>
                      </a:r>
                      <a:endParaRPr lang="en-GB" sz="800" b="1" dirty="0">
                        <a:solidFill>
                          <a:schemeClr val="accent6">
                            <a:lumMod val="75000"/>
                          </a:schemeClr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1" dirty="0">
                        <a:solidFill>
                          <a:schemeClr val="accent6">
                            <a:lumMod val="75000"/>
                          </a:schemeClr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32877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Option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latin typeface="Century Gothic"/>
                        </a:rPr>
                        <a:t>Vegetable &amp; Bean Fajitas with Rice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Creamy Vegetable Pie with New Potatoes </a:t>
                      </a:r>
                      <a:endParaRPr lang="en-US" sz="800" b="0" i="0" u="none" strike="noStrike" noProof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Vegan Quorn with Stuffing, Roast Potatoes &amp; Gravy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Vegetable Hotpot with Rice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Mexican Bean Roll </a:t>
                      </a:r>
                      <a:r>
                        <a:rPr lang="en-GB" sz="800" dirty="0">
                          <a:latin typeface="Century Gothic"/>
                        </a:rPr>
                        <a:t>with Chips </a:t>
                      </a:r>
                      <a:r>
                        <a:rPr lang="en-GB" sz="80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&amp; Tomato Sauce</a:t>
                      </a:r>
                      <a:endParaRPr lang="en-GB" sz="800" dirty="0"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i="0" u="none" strike="noStrike" noProof="0" dirty="0">
                        <a:solidFill>
                          <a:schemeClr val="tx1"/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i="0" u="none" strike="noStrike" noProof="0" dirty="0">
                        <a:solidFill>
                          <a:schemeClr val="tx1"/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i="0" u="none" strike="noStrike" noProof="0" dirty="0">
                        <a:solidFill>
                          <a:schemeClr val="tx1"/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i="0" u="none" strike="noStrike" noProof="0" dirty="0">
                        <a:solidFill>
                          <a:schemeClr val="tx1"/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1" dirty="0">
                        <a:solidFill>
                          <a:schemeClr val="accent6">
                            <a:lumMod val="75000"/>
                          </a:schemeClr>
                        </a:solidFill>
                        <a:highlight>
                          <a:srgbClr val="FFF0D2"/>
                        </a:highlight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7763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50" b="1" dirty="0">
                          <a:solidFill>
                            <a:schemeClr val="tx1"/>
                          </a:solidFill>
                          <a:latin typeface="Century Gothic"/>
                        </a:rPr>
                        <a:t>NEW</a:t>
                      </a:r>
                      <a:r>
                        <a:rPr lang="en-GB" sz="750" dirty="0">
                          <a:solidFill>
                            <a:schemeClr val="tx1"/>
                          </a:solidFill>
                          <a:latin typeface="Century Gothic"/>
                        </a:rPr>
                        <a:t> Syrup Snap Biscuit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Eves Pudding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latin typeface="Century Gothic" panose="020B0502020202020204" pitchFamily="34" charset="0"/>
                        </a:rPr>
                        <a:t>With Custard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 panose="020B0502020202020204" pitchFamily="34" charset="0"/>
                        </a:rPr>
                        <a:t>Fruit Jelly with Mandarins</a:t>
                      </a:r>
                      <a:endParaRPr lang="en-GB" sz="75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Vanilla Sponge with Custard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Oaty Cookie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23371"/>
                  </a:ext>
                </a:extLst>
              </a:tr>
              <a:tr h="517903">
                <a:tc gridSpan="7">
                  <a:txBody>
                    <a:bodyPr/>
                    <a:lstStyle/>
                    <a:p>
                      <a:pPr algn="l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7739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B49339-9375-48A4-965A-4EFC87E683C3}"/>
              </a:ext>
            </a:extLst>
          </p:cNvPr>
          <p:cNvSpPr txBox="1"/>
          <p:nvPr/>
        </p:nvSpPr>
        <p:spPr>
          <a:xfrm>
            <a:off x="4187330" y="35567"/>
            <a:ext cx="291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Proposed Spring Summer 20223 Picture Menu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5BD63-CDA2-49EC-8EBF-C1E71D898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E9D55A-53EB-465F-A60D-5EAD67AC57D5}"/>
              </a:ext>
            </a:extLst>
          </p:cNvPr>
          <p:cNvSpPr/>
          <p:nvPr/>
        </p:nvSpPr>
        <p:spPr>
          <a:xfrm>
            <a:off x="2150772" y="6513276"/>
            <a:ext cx="6871469" cy="247388"/>
          </a:xfrm>
          <a:prstGeom prst="rect">
            <a:avLst/>
          </a:prstGeom>
          <a:solidFill>
            <a:srgbClr val="FFF0D2"/>
          </a:solidFill>
          <a:ln>
            <a:solidFill>
              <a:srgbClr val="FFF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*Vegetables &amp; Carbohydrates may differ than those shown</a:t>
            </a:r>
          </a:p>
        </p:txBody>
      </p:sp>
      <p:pic>
        <p:nvPicPr>
          <p:cNvPr id="7" name="Picture 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297C6B5-419A-FFA5-DAF6-D2ED91C1C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b="11028"/>
          <a:stretch/>
        </p:blipFill>
        <p:spPr>
          <a:xfrm>
            <a:off x="2129124" y="1310815"/>
            <a:ext cx="1332118" cy="1380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4A08AE-9B02-8CF7-F0C3-6BC22BFB3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914" y="3153011"/>
            <a:ext cx="1506361" cy="1306181"/>
          </a:xfrm>
          <a:prstGeom prst="rect">
            <a:avLst/>
          </a:prstGeom>
        </p:spPr>
      </p:pic>
      <p:pic>
        <p:nvPicPr>
          <p:cNvPr id="36" name="Picture 35" descr="A picture containing table, plate, food, gelatin&#10;&#10;Description automatically generated">
            <a:extLst>
              <a:ext uri="{FF2B5EF4-FFF2-40B4-BE49-F238E27FC236}">
                <a16:creationId xmlns:a16="http://schemas.microsoft.com/office/drawing/2014/main" id="{CFDAC83B-0F1C-36BA-D69C-80DF5CCE8B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18381" r="13498" b="16074"/>
          <a:stretch/>
        </p:blipFill>
        <p:spPr>
          <a:xfrm>
            <a:off x="5284396" y="4839426"/>
            <a:ext cx="1371212" cy="14155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B3348E-7FFD-42EC-F7C4-8BBC03E5EE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75" t="5124" r="18568" b="3775"/>
          <a:stretch/>
        </p:blipFill>
        <p:spPr>
          <a:xfrm>
            <a:off x="8422354" y="4937325"/>
            <a:ext cx="1224839" cy="1224264"/>
          </a:xfrm>
          <a:prstGeom prst="rect">
            <a:avLst/>
          </a:prstGeom>
        </p:spPr>
      </p:pic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EFE7F8EA-E4E0-519F-D6A2-2B1CAABC07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5831" r="9753" b="7773"/>
          <a:stretch/>
        </p:blipFill>
        <p:spPr>
          <a:xfrm>
            <a:off x="3708772" y="1324543"/>
            <a:ext cx="1409879" cy="1389550"/>
          </a:xfrm>
          <a:prstGeom prst="rect">
            <a:avLst/>
          </a:prstGeom>
        </p:spPr>
      </p:pic>
      <p:pic>
        <p:nvPicPr>
          <p:cNvPr id="15" name="Picture 14" descr="A plate with food on it&#10;&#10;Description automatically generated">
            <a:extLst>
              <a:ext uri="{FF2B5EF4-FFF2-40B4-BE49-F238E27FC236}">
                <a16:creationId xmlns:a16="http://schemas.microsoft.com/office/drawing/2014/main" id="{CB51EF57-8155-6ACA-971A-A09FE98DE2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r="5518" b="14900"/>
          <a:stretch/>
        </p:blipFill>
        <p:spPr>
          <a:xfrm>
            <a:off x="6790632" y="4890998"/>
            <a:ext cx="1430203" cy="1316918"/>
          </a:xfrm>
          <a:prstGeom prst="rect">
            <a:avLst/>
          </a:prstGeom>
        </p:spPr>
      </p:pic>
      <p:pic>
        <p:nvPicPr>
          <p:cNvPr id="18" name="Picture 17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8F45F1B-31C4-2781-769E-7A90F5FCB1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0296" r="12154" b="12283"/>
          <a:stretch/>
        </p:blipFill>
        <p:spPr>
          <a:xfrm>
            <a:off x="2129124" y="4886373"/>
            <a:ext cx="1430202" cy="1384081"/>
          </a:xfrm>
          <a:prstGeom prst="rect">
            <a:avLst/>
          </a:prstGeom>
        </p:spPr>
      </p:pic>
      <p:pic>
        <p:nvPicPr>
          <p:cNvPr id="11" name="Picture 10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05B3147-A6F3-52E6-77CA-41B035D2EC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360897" y="1393048"/>
            <a:ext cx="1347752" cy="1301743"/>
          </a:xfrm>
          <a:prstGeom prst="rect">
            <a:avLst/>
          </a:prstGeom>
        </p:spPr>
      </p:pic>
      <p:pic>
        <p:nvPicPr>
          <p:cNvPr id="13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48DC2A8-83AA-F6B1-6A81-1897ABA7A8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3" b="5121"/>
          <a:stretch/>
        </p:blipFill>
        <p:spPr>
          <a:xfrm rot="10800000">
            <a:off x="5251257" y="3125240"/>
            <a:ext cx="1404351" cy="1368798"/>
          </a:xfrm>
          <a:prstGeom prst="rect">
            <a:avLst/>
          </a:prstGeom>
        </p:spPr>
      </p:pic>
      <p:pic>
        <p:nvPicPr>
          <p:cNvPr id="17" name="Picture 1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8FCCE68-594F-6870-E266-9C3505525C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31" y="1310815"/>
            <a:ext cx="1347752" cy="1442544"/>
          </a:xfrm>
          <a:prstGeom prst="rect">
            <a:avLst/>
          </a:prstGeom>
        </p:spPr>
      </p:pic>
      <p:pic>
        <p:nvPicPr>
          <p:cNvPr id="20" name="Picture 1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D5FB0DD8-B7F4-E85F-C699-0A6FA95149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4021" r="8895" b="8225"/>
          <a:stretch/>
        </p:blipFill>
        <p:spPr>
          <a:xfrm flipH="1">
            <a:off x="3691440" y="4895443"/>
            <a:ext cx="1371211" cy="1389550"/>
          </a:xfrm>
          <a:prstGeom prst="rect">
            <a:avLst/>
          </a:prstGeom>
        </p:spPr>
      </p:pic>
      <p:pic>
        <p:nvPicPr>
          <p:cNvPr id="23" name="Picture 2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762B4ADB-D933-51FB-7289-DB003783E9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46" y="1212455"/>
            <a:ext cx="1332118" cy="1475099"/>
          </a:xfrm>
          <a:prstGeom prst="rect">
            <a:avLst/>
          </a:prstGeom>
        </p:spPr>
      </p:pic>
      <p:pic>
        <p:nvPicPr>
          <p:cNvPr id="29" name="Picture 2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A12C9487-AB1A-5550-DE40-53D72BEDC29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13552" r="1660" b="-998"/>
          <a:stretch/>
        </p:blipFill>
        <p:spPr>
          <a:xfrm>
            <a:off x="6775377" y="3125240"/>
            <a:ext cx="1521616" cy="1190778"/>
          </a:xfrm>
          <a:prstGeom prst="rect">
            <a:avLst/>
          </a:prstGeom>
        </p:spPr>
      </p:pic>
      <p:pic>
        <p:nvPicPr>
          <p:cNvPr id="30" name="Picture 2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3EDD623-1458-670C-A6A6-EC1B0E74EE5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10870" r="179" b="5790"/>
          <a:stretch/>
        </p:blipFill>
        <p:spPr>
          <a:xfrm>
            <a:off x="2187835" y="3174488"/>
            <a:ext cx="1312780" cy="1351906"/>
          </a:xfrm>
          <a:prstGeom prst="rect">
            <a:avLst/>
          </a:prstGeom>
        </p:spPr>
      </p:pic>
      <p:pic>
        <p:nvPicPr>
          <p:cNvPr id="38" name="Picture 37" descr="A picture containing food, plate, dish, snack food&#10;&#10;Description automatically generated">
            <a:extLst>
              <a:ext uri="{FF2B5EF4-FFF2-40B4-BE49-F238E27FC236}">
                <a16:creationId xmlns:a16="http://schemas.microsoft.com/office/drawing/2014/main" id="{1D5BC699-B70D-AAE7-9BBD-AF91D89FB3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06" y="3278813"/>
            <a:ext cx="1509913" cy="1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2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3FD8A-D614-4792-B1D2-6E62EB4C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-5990"/>
            <a:ext cx="9906000" cy="69127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56386A-2A5E-4470-8E60-2238F072D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30453"/>
              </p:ext>
            </p:extLst>
          </p:nvPr>
        </p:nvGraphicFramePr>
        <p:xfrm>
          <a:off x="46118" y="692696"/>
          <a:ext cx="9813763" cy="6232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593">
                  <a:extLst>
                    <a:ext uri="{9D8B030D-6E8A-4147-A177-3AD203B41FA5}">
                      <a16:colId xmlns:a16="http://schemas.microsoft.com/office/drawing/2014/main" val="3931940056"/>
                    </a:ext>
                  </a:extLst>
                </a:gridCol>
                <a:gridCol w="864615">
                  <a:extLst>
                    <a:ext uri="{9D8B030D-6E8A-4147-A177-3AD203B41FA5}">
                      <a16:colId xmlns:a16="http://schemas.microsoft.com/office/drawing/2014/main" val="1802426597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221371347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67625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9098820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3195512949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1114242205"/>
                    </a:ext>
                  </a:extLst>
                </a:gridCol>
              </a:tblGrid>
              <a:tr h="315041">
                <a:tc>
                  <a:txBody>
                    <a:bodyPr/>
                    <a:lstStyle/>
                    <a:p>
                      <a:pPr algn="l"/>
                      <a:endParaRPr lang="en-GB" sz="11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92794"/>
                  </a:ext>
                </a:extLst>
              </a:tr>
              <a:tr h="1800000">
                <a:tc rowSpan="3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Week Two</a:t>
                      </a:r>
                    </a:p>
                    <a:p>
                      <a:pPr algn="ctr"/>
                      <a:endParaRPr lang="en-GB" sz="800" b="1" dirty="0">
                        <a:latin typeface="Century Gothic"/>
                      </a:endParaRP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02/01/23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23/01/23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13/02/23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13/03/23</a:t>
                      </a:r>
                    </a:p>
                    <a:p>
                      <a:pPr algn="l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Option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latin typeface="Century Gothic"/>
                        </a:rPr>
                        <a:t>Vegetable Pasta Bake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solidFill>
                            <a:schemeClr val="tx1"/>
                          </a:solidFill>
                          <a:latin typeface="Century Gothic"/>
                        </a:rPr>
                        <a:t>Spaghetti Bolognaise 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/>
                        </a:rPr>
                        <a:t>Roast of the Day, Roast Potatoes, Stuffing &amp; Gravy 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solidFill>
                            <a:schemeClr val="tx1"/>
                          </a:solidFill>
                          <a:latin typeface="Century Gothic"/>
                        </a:rPr>
                        <a:t>Chef’s Special Chicken Korma with Rice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Fishfingers or Salmon Fishfingers with Chips &amp; Tomato Sauce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32877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Option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latin typeface="Century Gothic"/>
                        </a:rPr>
                        <a:t>Sweet Potato Curry with Rice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Cheesy Bean Pasty with Cajun Wedges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 panose="020B0502020202020204" pitchFamily="34" charset="0"/>
                        </a:rPr>
                        <a:t>Vegetable Wellington with New Potatoes &amp; Gravy</a:t>
                      </a:r>
                      <a:endParaRPr lang="en-US" sz="750" b="1" i="0" u="none" strike="noStrike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5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Vegan Spaghetti Bolognaise 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750" b="1" i="0" u="none" strike="noStrike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1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NEW</a:t>
                      </a:r>
                      <a:r>
                        <a:rPr lang="en-GB" sz="75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 Beetroot Burger with Chips</a:t>
                      </a:r>
                      <a:endParaRPr lang="en-GB" sz="750" b="1" i="0" u="none" strike="noStrike" noProof="0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7763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/>
                        </a:rPr>
                        <a:t>Orange Drizzle Cake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b="0" dirty="0">
                          <a:latin typeface="Century Gothic"/>
                        </a:rPr>
                        <a:t>Sticky Toffee Apple Crumble with Custard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Peaches and Ice Cream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/>
                        </a:rPr>
                        <a:t>Apple Flapjack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Vanilla Shortbread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23371"/>
                  </a:ext>
                </a:extLst>
              </a:tr>
              <a:tr h="517903">
                <a:tc gridSpan="7">
                  <a:txBody>
                    <a:bodyPr/>
                    <a:lstStyle/>
                    <a:p>
                      <a:pPr algn="l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77393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495BD63-CDA2-49EC-8EBF-C1E71D898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B6814AD-16DF-44DA-90C4-7F70961EEC68}"/>
              </a:ext>
            </a:extLst>
          </p:cNvPr>
          <p:cNvGrpSpPr/>
          <p:nvPr/>
        </p:nvGrpSpPr>
        <p:grpSpPr>
          <a:xfrm>
            <a:off x="3667059" y="111549"/>
            <a:ext cx="4177512" cy="428886"/>
            <a:chOff x="3535253" y="87949"/>
            <a:chExt cx="4177512" cy="42888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241028-1CF7-44F1-960E-4468739AD192}"/>
                </a:ext>
              </a:extLst>
            </p:cNvPr>
            <p:cNvSpPr/>
            <p:nvPr/>
          </p:nvSpPr>
          <p:spPr>
            <a:xfrm>
              <a:off x="3535253" y="87949"/>
              <a:ext cx="4177512" cy="428886"/>
            </a:xfrm>
            <a:prstGeom prst="rect">
              <a:avLst/>
            </a:prstGeom>
            <a:solidFill>
              <a:srgbClr val="FFF0D2"/>
            </a:solidFill>
            <a:ln>
              <a:solidFill>
                <a:srgbClr val="FFF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5C4AC9C-2ADC-4432-BC49-6E7DE7C32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6022" y="235239"/>
              <a:ext cx="164606" cy="16460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77FCE6-A5BE-45DD-A9D2-861DFB3E0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05" y="214874"/>
              <a:ext cx="164606" cy="164606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D4BD7C2-E807-450D-AFB3-24BCA78267C1}"/>
              </a:ext>
            </a:extLst>
          </p:cNvPr>
          <p:cNvSpPr/>
          <p:nvPr/>
        </p:nvSpPr>
        <p:spPr>
          <a:xfrm>
            <a:off x="2061320" y="6509666"/>
            <a:ext cx="6871469" cy="247388"/>
          </a:xfrm>
          <a:prstGeom prst="rect">
            <a:avLst/>
          </a:prstGeom>
          <a:solidFill>
            <a:srgbClr val="FFF0D2"/>
          </a:solidFill>
          <a:ln>
            <a:solidFill>
              <a:srgbClr val="FFF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*Vegetables &amp; Carbohydrates may differ than those shown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AAAEE1-F97D-1876-4658-0BF425316E6F}"/>
              </a:ext>
            </a:extLst>
          </p:cNvPr>
          <p:cNvSpPr txBox="1"/>
          <p:nvPr/>
        </p:nvSpPr>
        <p:spPr>
          <a:xfrm>
            <a:off x="4113128" y="65349"/>
            <a:ext cx="328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Proposed Spring Summer 20223 Picture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4B10D-3E1D-3B3B-23D5-E94A4B01F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444" y="4916471"/>
            <a:ext cx="1430050" cy="1070344"/>
          </a:xfrm>
          <a:prstGeom prst="rect">
            <a:avLst/>
          </a:prstGeom>
        </p:spPr>
      </p:pic>
      <p:pic>
        <p:nvPicPr>
          <p:cNvPr id="22" name="Picture 2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D451EFA-6197-B254-DC60-D409C27B6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6996"/>
          <a:stretch/>
        </p:blipFill>
        <p:spPr>
          <a:xfrm>
            <a:off x="6809504" y="1287255"/>
            <a:ext cx="1336552" cy="1493835"/>
          </a:xfrm>
          <a:prstGeom prst="rect">
            <a:avLst/>
          </a:prstGeom>
        </p:spPr>
      </p:pic>
      <p:pic>
        <p:nvPicPr>
          <p:cNvPr id="24" name="Picture 2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02B58A6-A926-9FB2-1A56-BF687E319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3107773"/>
            <a:ext cx="1358937" cy="14027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D9BDD3-7705-3D9A-9231-539975B28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28" y="4970367"/>
            <a:ext cx="1210086" cy="1034380"/>
          </a:xfrm>
          <a:prstGeom prst="rect">
            <a:avLst/>
          </a:prstGeom>
        </p:spPr>
      </p:pic>
      <p:pic>
        <p:nvPicPr>
          <p:cNvPr id="35" name="Picture 34" descr="A plate of food&#10;&#10;Description automatically generated">
            <a:extLst>
              <a:ext uri="{FF2B5EF4-FFF2-40B4-BE49-F238E27FC236}">
                <a16:creationId xmlns:a16="http://schemas.microsoft.com/office/drawing/2014/main" id="{5082DFB2-6F22-9377-EBDA-837FE7FBEA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28" y="3099221"/>
            <a:ext cx="1303615" cy="14559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30F89D5-CE05-7902-3AEB-72795EC7AF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3057" y="4984715"/>
            <a:ext cx="1087771" cy="1128563"/>
          </a:xfrm>
          <a:prstGeom prst="rect">
            <a:avLst/>
          </a:prstGeom>
        </p:spPr>
      </p:pic>
      <p:pic>
        <p:nvPicPr>
          <p:cNvPr id="46" name="Picture 45" descr="A picture containing food, meal&#10;&#10;Description automatically generated">
            <a:extLst>
              <a:ext uri="{FF2B5EF4-FFF2-40B4-BE49-F238E27FC236}">
                <a16:creationId xmlns:a16="http://schemas.microsoft.com/office/drawing/2014/main" id="{D847257C-7637-DE6D-C2C5-6437459AA6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48" y="4898539"/>
            <a:ext cx="1087771" cy="1106208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21E0A9B3-B0A9-1054-D94F-24AE6C48459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r="6526" b="3774"/>
          <a:stretch/>
        </p:blipFill>
        <p:spPr>
          <a:xfrm>
            <a:off x="2177667" y="1287255"/>
            <a:ext cx="1303614" cy="1404931"/>
          </a:xfrm>
          <a:prstGeom prst="rect">
            <a:avLst/>
          </a:prstGeom>
        </p:spPr>
      </p:pic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101A7A6-BB6C-2788-25BE-BBBADCC678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355391" y="1408708"/>
            <a:ext cx="1347752" cy="1301743"/>
          </a:xfrm>
          <a:prstGeom prst="rect">
            <a:avLst/>
          </a:prstGeom>
        </p:spPr>
      </p:pic>
      <p:pic>
        <p:nvPicPr>
          <p:cNvPr id="13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7019B2AB-8866-D68C-1305-D630509AD6A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/>
          <a:stretch/>
        </p:blipFill>
        <p:spPr>
          <a:xfrm>
            <a:off x="5310926" y="1392819"/>
            <a:ext cx="1184326" cy="1365064"/>
          </a:xfrm>
          <a:prstGeom prst="rect">
            <a:avLst/>
          </a:prstGeom>
        </p:spPr>
      </p:pic>
      <p:pic>
        <p:nvPicPr>
          <p:cNvPr id="14" name="Picture 1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7D0FB90-D627-970C-5E3E-5C4BD23CCB2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/>
        </p:blipFill>
        <p:spPr>
          <a:xfrm>
            <a:off x="3619103" y="1333296"/>
            <a:ext cx="1526289" cy="1191443"/>
          </a:xfrm>
          <a:prstGeom prst="rect">
            <a:avLst/>
          </a:prstGeom>
        </p:spPr>
      </p:pic>
      <p:pic>
        <p:nvPicPr>
          <p:cNvPr id="15" name="Picture 14" descr="A plate of food&#10;&#10;Description automatically generated">
            <a:extLst>
              <a:ext uri="{FF2B5EF4-FFF2-40B4-BE49-F238E27FC236}">
                <a16:creationId xmlns:a16="http://schemas.microsoft.com/office/drawing/2014/main" id="{BA2FC530-945A-3FAD-47CF-139C4ACB7D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/>
          <a:stretch/>
        </p:blipFill>
        <p:spPr>
          <a:xfrm>
            <a:off x="6759024" y="3186549"/>
            <a:ext cx="1528470" cy="1130527"/>
          </a:xfrm>
          <a:prstGeom prst="rect">
            <a:avLst/>
          </a:prstGeom>
        </p:spPr>
      </p:pic>
      <p:pic>
        <p:nvPicPr>
          <p:cNvPr id="17" name="Picture 16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A4E7C771-61B2-BB09-3CA3-AAD8B69A13F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3" r="4653" b="9312"/>
          <a:stretch/>
        </p:blipFill>
        <p:spPr>
          <a:xfrm>
            <a:off x="5206661" y="4802967"/>
            <a:ext cx="1442272" cy="1352618"/>
          </a:xfrm>
          <a:prstGeom prst="rect">
            <a:avLst/>
          </a:prstGeom>
        </p:spPr>
      </p:pic>
      <p:pic>
        <p:nvPicPr>
          <p:cNvPr id="19" name="Picture 18" descr="A plate of food&#10;&#10;Description automatically generated">
            <a:extLst>
              <a:ext uri="{FF2B5EF4-FFF2-40B4-BE49-F238E27FC236}">
                <a16:creationId xmlns:a16="http://schemas.microsoft.com/office/drawing/2014/main" id="{35BE5411-A009-224E-0940-772122C6126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87" y="3215037"/>
            <a:ext cx="1453110" cy="966578"/>
          </a:xfrm>
          <a:prstGeom prst="rect">
            <a:avLst/>
          </a:prstGeom>
        </p:spPr>
      </p:pic>
      <p:pic>
        <p:nvPicPr>
          <p:cNvPr id="23" name="Picture 2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9299008-E4BA-1CD0-4917-4487596930F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5"/>
          <a:stretch/>
        </p:blipFill>
        <p:spPr>
          <a:xfrm>
            <a:off x="3667059" y="3140450"/>
            <a:ext cx="1420369" cy="13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3FD8A-D614-4792-B1D2-6E62EB4C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-5990"/>
            <a:ext cx="9906000" cy="69127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56386A-2A5E-4470-8E60-2238F072D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095751"/>
              </p:ext>
            </p:extLst>
          </p:nvPr>
        </p:nvGraphicFramePr>
        <p:xfrm>
          <a:off x="42512" y="638635"/>
          <a:ext cx="9813763" cy="6232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593">
                  <a:extLst>
                    <a:ext uri="{9D8B030D-6E8A-4147-A177-3AD203B41FA5}">
                      <a16:colId xmlns:a16="http://schemas.microsoft.com/office/drawing/2014/main" val="3931940056"/>
                    </a:ext>
                  </a:extLst>
                </a:gridCol>
                <a:gridCol w="864615">
                  <a:extLst>
                    <a:ext uri="{9D8B030D-6E8A-4147-A177-3AD203B41FA5}">
                      <a16:colId xmlns:a16="http://schemas.microsoft.com/office/drawing/2014/main" val="1802426597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221371347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67625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4290988203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3195512949"/>
                    </a:ext>
                  </a:extLst>
                </a:gridCol>
                <a:gridCol w="1559511">
                  <a:extLst>
                    <a:ext uri="{9D8B030D-6E8A-4147-A177-3AD203B41FA5}">
                      <a16:colId xmlns:a16="http://schemas.microsoft.com/office/drawing/2014/main" val="1114242205"/>
                    </a:ext>
                  </a:extLst>
                </a:gridCol>
              </a:tblGrid>
              <a:tr h="315041">
                <a:tc>
                  <a:txBody>
                    <a:bodyPr/>
                    <a:lstStyle/>
                    <a:p>
                      <a:pPr algn="l"/>
                      <a:endParaRPr lang="en-GB" sz="11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92794"/>
                  </a:ext>
                </a:extLst>
              </a:tr>
              <a:tr h="1800000">
                <a:tc rowSpan="3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Week Three</a:t>
                      </a:r>
                    </a:p>
                    <a:p>
                      <a:pPr algn="ctr"/>
                      <a:endParaRPr lang="en-GB" sz="800" b="1" dirty="0">
                        <a:latin typeface="Century Gothic"/>
                      </a:endParaRP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16/01/23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06/02/23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06/03/23</a:t>
                      </a:r>
                    </a:p>
                    <a:p>
                      <a:pPr algn="ctr"/>
                      <a:r>
                        <a:rPr lang="en-GB" sz="800" b="1" dirty="0">
                          <a:latin typeface="Century Gothic"/>
                        </a:rPr>
                        <a:t>27/03/23</a:t>
                      </a:r>
                    </a:p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Option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latin typeface="Century Gothic" panose="020B0502020202020204" pitchFamily="34" charset="0"/>
                        </a:rPr>
                        <a:t>Macaroni Cheese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solidFill>
                            <a:schemeClr val="tx1"/>
                          </a:solidFill>
                          <a:latin typeface="Century Gothic"/>
                        </a:rPr>
                        <a:t>Spaghetti Bolognaise</a:t>
                      </a:r>
                      <a:endParaRPr lang="en-GB" sz="750" b="1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Roast of the Day, Roast Potatoes, Stuffing &amp; Gravy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Chicken Casserole with Rice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Fishfingers with Chips &amp; Tomato Sauce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32877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Option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Vegetable Hot Dog with Potato Wedges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Vegetable Pasta Bake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Vegetable Gratin with Roast Potatoes &amp; Gravy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50" b="0" i="0" u="none" strike="noStrike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Vegetable Meatballs in Tomato Sauce with Pasta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Cheese &amp; Red Pepper Frittata with Chips &amp; Tomato Sauce</a:t>
                      </a:r>
                      <a:endParaRPr lang="en-GB" sz="750" b="1" i="0" u="none" strike="noStrike" noProof="0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7763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/>
                        </a:rPr>
                        <a:t>Orange &amp; Lemon Shortbread </a:t>
                      </a:r>
                      <a:r>
                        <a:rPr lang="en-GB" sz="750" b="1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latin typeface="Century Gothic" panose="020B0502020202020204" pitchFamily="34" charset="0"/>
                        </a:rPr>
                        <a:t>Carrot &amp; Courgette Cake with Custard</a:t>
                      </a:r>
                      <a:endParaRPr lang="en-GB" sz="75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Apple, Cheese and Crackers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 panose="020B0502020202020204" pitchFamily="34" charset="0"/>
                        </a:rPr>
                        <a:t>Mixed Fruit Crumble with Custard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>
                          <a:latin typeface="Century Gothic"/>
                        </a:rPr>
                        <a:t>Chocolate Shortbread</a:t>
                      </a:r>
                      <a:endParaRPr lang="en-GB" sz="750" b="1" dirty="0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23371"/>
                  </a:ext>
                </a:extLst>
              </a:tr>
              <a:tr h="517903">
                <a:tc gridSpan="7">
                  <a:txBody>
                    <a:bodyPr/>
                    <a:lstStyle/>
                    <a:p>
                      <a:pPr algn="l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77393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495BD63-CDA2-49EC-8EBF-C1E71D898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BE7F1-DDDE-44B4-9E95-68055F6F050A}"/>
              </a:ext>
            </a:extLst>
          </p:cNvPr>
          <p:cNvGrpSpPr/>
          <p:nvPr/>
        </p:nvGrpSpPr>
        <p:grpSpPr>
          <a:xfrm>
            <a:off x="3552793" y="129038"/>
            <a:ext cx="4177512" cy="428886"/>
            <a:chOff x="3535253" y="87949"/>
            <a:chExt cx="4177512" cy="4288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25F116-2057-4175-AE47-EDE1DCC6ED95}"/>
                </a:ext>
              </a:extLst>
            </p:cNvPr>
            <p:cNvSpPr/>
            <p:nvPr/>
          </p:nvSpPr>
          <p:spPr>
            <a:xfrm>
              <a:off x="3535253" y="87949"/>
              <a:ext cx="4177512" cy="428886"/>
            </a:xfrm>
            <a:prstGeom prst="rect">
              <a:avLst/>
            </a:prstGeom>
            <a:solidFill>
              <a:srgbClr val="FFF0D2"/>
            </a:solidFill>
            <a:ln>
              <a:solidFill>
                <a:srgbClr val="FFF0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9706B0A-DDF1-4544-957A-828FFDC9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6022" y="235239"/>
              <a:ext cx="164606" cy="16460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96CF89-5BCA-413F-A876-FA1FFDEE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5105" y="214874"/>
              <a:ext cx="164606" cy="164606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D14491B-3ECF-4EEE-9EDF-9D46788557C7}"/>
              </a:ext>
            </a:extLst>
          </p:cNvPr>
          <p:cNvSpPr/>
          <p:nvPr/>
        </p:nvSpPr>
        <p:spPr>
          <a:xfrm>
            <a:off x="2150772" y="6513276"/>
            <a:ext cx="6871469" cy="247388"/>
          </a:xfrm>
          <a:prstGeom prst="rect">
            <a:avLst/>
          </a:prstGeom>
          <a:solidFill>
            <a:srgbClr val="FFF0D2"/>
          </a:solidFill>
          <a:ln>
            <a:solidFill>
              <a:srgbClr val="FFF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*Vegetables &amp; Carbohydrates may differ than those shown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35991-2FD6-CE13-A2FE-D20C9A84A758}"/>
              </a:ext>
            </a:extLst>
          </p:cNvPr>
          <p:cNvSpPr txBox="1"/>
          <p:nvPr/>
        </p:nvSpPr>
        <p:spPr>
          <a:xfrm>
            <a:off x="4111549" y="115750"/>
            <a:ext cx="328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Proposed Spring Summer 20223 Picture Menu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1F61CD7-CEA6-9950-BB73-2B0C4947062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40000"/>
          </a:blip>
          <a:stretch>
            <a:fillRect/>
          </a:stretch>
        </p:blipFill>
        <p:spPr>
          <a:xfrm>
            <a:off x="8432084" y="4870691"/>
            <a:ext cx="1199060" cy="1068153"/>
          </a:xfrm>
          <a:prstGeom prst="rect">
            <a:avLst/>
          </a:prstGeom>
        </p:spPr>
      </p:pic>
      <p:pic>
        <p:nvPicPr>
          <p:cNvPr id="21" name="Picture 20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CDED9DD-CDA4-04FB-00C4-32CE5DC4B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8" r="1260" b="5501"/>
          <a:stretch/>
        </p:blipFill>
        <p:spPr>
          <a:xfrm rot="5400000">
            <a:off x="5300795" y="1279059"/>
            <a:ext cx="1368798" cy="1465748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DB85E970-F7ED-C546-8E87-30D83BCE7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7024"/>
          <a:stretch/>
        </p:blipFill>
        <p:spPr>
          <a:xfrm>
            <a:off x="8432084" y="3171271"/>
            <a:ext cx="1254178" cy="1303599"/>
          </a:xfrm>
          <a:prstGeom prst="rect">
            <a:avLst/>
          </a:prstGeom>
        </p:spPr>
      </p:pic>
      <p:pic>
        <p:nvPicPr>
          <p:cNvPr id="8" name="Picture 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87D0814-AC90-BA21-FBD3-EE869944E3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408161" y="1361061"/>
            <a:ext cx="1347752" cy="1301743"/>
          </a:xfrm>
          <a:prstGeom prst="rect">
            <a:avLst/>
          </a:prstGeom>
        </p:spPr>
      </p:pic>
      <p:pic>
        <p:nvPicPr>
          <p:cNvPr id="12" name="Picture 1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5A17D8A-C567-B793-34A9-64E7FD6AF7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r="6951" b="4954"/>
          <a:stretch/>
        </p:blipFill>
        <p:spPr>
          <a:xfrm>
            <a:off x="5325154" y="3071577"/>
            <a:ext cx="1384481" cy="1417887"/>
          </a:xfrm>
          <a:prstGeom prst="rect">
            <a:avLst/>
          </a:prstGeom>
        </p:spPr>
      </p:pic>
      <p:pic>
        <p:nvPicPr>
          <p:cNvPr id="15" name="Picture 1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60EE43B-93A4-C5B5-E2EF-36D8FA477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5"/>
          <a:stretch/>
        </p:blipFill>
        <p:spPr>
          <a:xfrm>
            <a:off x="3717531" y="1261613"/>
            <a:ext cx="1336551" cy="1338127"/>
          </a:xfrm>
          <a:prstGeom prst="rect">
            <a:avLst/>
          </a:prstGeom>
        </p:spPr>
      </p:pic>
      <p:pic>
        <p:nvPicPr>
          <p:cNvPr id="17" name="Picture 1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0E0BC6D-52F3-F680-0474-47B7E58355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9787" r="1" b="8405"/>
          <a:stretch/>
        </p:blipFill>
        <p:spPr>
          <a:xfrm>
            <a:off x="2195215" y="1327534"/>
            <a:ext cx="1357578" cy="1128564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76CB953-6A29-4EE9-71EC-AB876AF3D8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6194"/>
          <a:stretch/>
        </p:blipFill>
        <p:spPr>
          <a:xfrm>
            <a:off x="2132610" y="3058315"/>
            <a:ext cx="1371357" cy="1321436"/>
          </a:xfrm>
          <a:prstGeom prst="rect">
            <a:avLst/>
          </a:prstGeom>
        </p:spPr>
      </p:pic>
      <p:pic>
        <p:nvPicPr>
          <p:cNvPr id="33" name="Picture 32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BD028BC-D4DD-7B42-E1C5-AC89093FEDF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23253" r="6785" b="15258"/>
          <a:stretch/>
        </p:blipFill>
        <p:spPr>
          <a:xfrm>
            <a:off x="3648506" y="4870691"/>
            <a:ext cx="1405576" cy="1331922"/>
          </a:xfrm>
          <a:prstGeom prst="rect">
            <a:avLst/>
          </a:prstGeom>
        </p:spPr>
      </p:pic>
      <p:pic>
        <p:nvPicPr>
          <p:cNvPr id="41" name="Picture 40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DAEFFC6-5C0F-CDF9-3609-0D7ED4CA20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20" y="4879476"/>
            <a:ext cx="1415384" cy="1059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96C13E-216B-6467-DD96-9892D3029B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5647" y="1239920"/>
            <a:ext cx="1294440" cy="14370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E47F72E-52AA-6838-763C-393957CB13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2320" y="4870692"/>
            <a:ext cx="1398573" cy="13319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1417BFB-C06D-1AAA-1488-5DEA6F72FE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34" y="4879476"/>
            <a:ext cx="1249595" cy="1068152"/>
          </a:xfrm>
          <a:prstGeom prst="rect">
            <a:avLst/>
          </a:prstGeom>
        </p:spPr>
      </p:pic>
      <p:pic>
        <p:nvPicPr>
          <p:cNvPr id="50" name="Picture 4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580C7AF-2C86-5E77-FFAE-ACEE43D6B97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599" y="3022687"/>
            <a:ext cx="1458043" cy="1326950"/>
          </a:xfrm>
          <a:prstGeom prst="rect">
            <a:avLst/>
          </a:prstGeom>
        </p:spPr>
      </p:pic>
      <p:pic>
        <p:nvPicPr>
          <p:cNvPr id="52" name="Picture 51" descr="A picture containing plate, food, table, dish&#10;&#10;Description automatically generated">
            <a:extLst>
              <a:ext uri="{FF2B5EF4-FFF2-40B4-BE49-F238E27FC236}">
                <a16:creationId xmlns:a16="http://schemas.microsoft.com/office/drawing/2014/main" id="{CCBD26EF-3F16-B2B5-5EE3-02E9E82FA8F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24866" r="6637" b="-1205"/>
          <a:stretch/>
        </p:blipFill>
        <p:spPr>
          <a:xfrm>
            <a:off x="6743695" y="3222835"/>
            <a:ext cx="1586139" cy="9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3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aterLink Library" ma:contentTypeID="0x01010052FFBB5F4ECAC345B68EA5B0F012F2CB001D2DD4021E51ED469CD64ECCA14AA431" ma:contentTypeVersion="17" ma:contentTypeDescription="" ma:contentTypeScope="" ma:versionID="fd127ddd02a0ba9c1541c8ea31bbc3b9">
  <xsd:schema xmlns:xsd="http://www.w3.org/2001/XMLSchema" xmlns:xs="http://www.w3.org/2001/XMLSchema" xmlns:p="http://schemas.microsoft.com/office/2006/metadata/properties" xmlns:ns2="84053289-19df-4a0d-ba79-24174fdaa722" xmlns:ns3="fde98e28-7625-451c-8c53-44dda40a03da" targetNamespace="http://schemas.microsoft.com/office/2006/metadata/properties" ma:root="true" ma:fieldsID="6c68bff28220322ca83ed96fa0b2f089" ns2:_="" ns3:_="">
    <xsd:import namespace="84053289-19df-4a0d-ba79-24174fdaa722"/>
    <xsd:import namespace="fde98e28-7625-451c-8c53-44dda40a03da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e72ff13f1b664d099034ef488b8ed406" minOccurs="0"/>
                <xsd:element ref="ns3:Sector" minOccurs="0"/>
                <xsd:element ref="ns3:Category" minOccurs="0"/>
                <xsd:element ref="ns3:Season" minOccurs="0"/>
                <xsd:element ref="ns3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53289-19df-4a0d-ba79-24174fdaa72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dd14cfc-4989-4c77-a8f5-968de01c02bd}" ma:internalName="TaxCatchAll" ma:showField="CatchAllData" ma:web="942a2052-b5dd-4187-9169-60830e3426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dd14cfc-4989-4c77-a8f5-968de01c02bd}" ma:internalName="TaxCatchAllLabel" ma:readOnly="true" ma:showField="CatchAllDataLabel" ma:web="942a2052-b5dd-4187-9169-60830e3426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72ff13f1b664d099034ef488b8ed406" ma:index="11" nillable="true" ma:taxonomy="true" ma:internalName="e72ff13f1b664d099034ef488b8ed406" ma:taxonomyFieldName="Company_x0020_Metadata" ma:displayName="Company-Metadata" ma:readOnly="false" ma:default="2;#CaterLink|6b7c7025-ee94-469a-84b5-af43f06be2f7" ma:fieldId="{e72ff13f-1b66-4d09-9034-ef488b8ed406}" ma:taxonomyMulti="true" ma:sspId="44daa782-f5eb-4b1d-9e96-5b2bf63ae0ae" ma:termSetId="1ccc5a69-7d96-4eaa-b490-024d0e35738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98e28-7625-451c-8c53-44dda40a03da" elementFormDefault="qualified">
    <xsd:import namespace="http://schemas.microsoft.com/office/2006/documentManagement/types"/>
    <xsd:import namespace="http://schemas.microsoft.com/office/infopath/2007/PartnerControls"/>
    <xsd:element name="Sector" ma:index="13" nillable="true" ma:displayName="Sector" ma:format="Dropdown" ma:internalName="Sector" ma:readOnly="false">
      <xsd:simpleType>
        <xsd:restriction base="dms:Choice">
          <xsd:enumeration value="Primary"/>
          <xsd:enumeration value="Secondary"/>
          <xsd:enumeration value="College"/>
        </xsd:restriction>
      </xsd:simpleType>
    </xsd:element>
    <xsd:element name="Category" ma:index="14" nillable="true" ma:displayName="Category" ma:format="Dropdown" ma:internalName="Category">
      <xsd:simpleType>
        <xsd:restriction base="dms:Choice">
          <xsd:enumeration value="Destination Days"/>
          <xsd:enumeration value="Discovery Days"/>
          <xsd:enumeration value="Food Offers"/>
          <xsd:enumeration value="Foodie Facts"/>
          <xsd:enumeration value="Impulse Promotions"/>
          <xsd:enumeration value="Loyalty Posters"/>
          <xsd:enumeration value="Meal Deal"/>
          <xsd:enumeration value="Menu Flyers"/>
          <xsd:enumeration value="Other"/>
          <xsd:enumeration value="Pop Up"/>
          <xsd:enumeration value="Provenance"/>
          <xsd:enumeration value="QR Codes"/>
          <xsd:enumeration value="Useful Images"/>
        </xsd:restriction>
      </xsd:simpleType>
    </xsd:element>
    <xsd:element name="Season" ma:index="15" nillable="true" ma:displayName="Season" ma:format="Dropdown" ma:hidden="true" ma:internalName="Season" ma:readOnly="false">
      <xsd:simpleType>
        <xsd:restriction base="dms:Choice">
          <xsd:enumeration value="Spring"/>
          <xsd:enumeration value="Summer"/>
          <xsd:enumeration value="Autumn"/>
          <xsd:enumeration value="Winter"/>
        </xsd:restriction>
      </xsd:simpleType>
    </xsd:element>
    <xsd:element name="Description0" ma:index="16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44daa782-f5eb-4b1d-9e96-5b2bf63ae0ae" ContentTypeId="0x01010052FFBB5F4ECAC345B68EA5B0F012F2CB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053289-19df-4a0d-ba79-24174fdaa722">
      <Value>2</Value>
    </TaxCatchAll>
    <e72ff13f1b664d099034ef488b8ed406 xmlns="84053289-19df-4a0d-ba79-24174fdaa722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CaterLink</TermName>
          <TermId xmlns="http://schemas.microsoft.com/office/infopath/2007/PartnerControls">6b7c7025-ee94-469a-84b5-af43f06be2f7</TermId>
        </TermInfo>
      </Terms>
    </e72ff13f1b664d099034ef488b8ed406>
    <Category xmlns="fde98e28-7625-451c-8c53-44dda40a03da">Other</Category>
    <Sector xmlns="fde98e28-7625-451c-8c53-44dda40a03da">Secondary</Sector>
    <Season xmlns="fde98e28-7625-451c-8c53-44dda40a03da" xsi:nil="true"/>
    <Description0 xmlns="fde98e28-7625-451c-8c53-44dda40a03da">Template - Weekly Menu Cycle (to be printed on plain paper)</Description0>
  </documentManagement>
</p:properties>
</file>

<file path=customXml/itemProps1.xml><?xml version="1.0" encoding="utf-8"?>
<ds:datastoreItem xmlns:ds="http://schemas.openxmlformats.org/officeDocument/2006/customXml" ds:itemID="{3AB8ED64-C6F3-4AA7-A4F8-D8EE960172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B18C1-AF1D-4CE1-9301-75787EDEAF9F}">
  <ds:schemaRefs>
    <ds:schemaRef ds:uri="84053289-19df-4a0d-ba79-24174fdaa722"/>
    <ds:schemaRef ds:uri="fde98e28-7625-451c-8c53-44dda40a03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368634-8872-4DB1-B9B5-5E3EB5036161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8B72B72-EFE2-4371-B500-B2B9B1CA3EDB}">
  <ds:schemaRefs>
    <ds:schemaRef ds:uri="84053289-19df-4a0d-ba79-24174fdaa722"/>
    <ds:schemaRef ds:uri="fde98e28-7625-451c-8c53-44dda40a03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328</Words>
  <Application>Microsoft Office PowerPoint</Application>
  <PresentationFormat>A4 Paper (210x297 mm)</PresentationFormat>
  <Paragraphs>97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Christian Pass</dc:creator>
  <cp:lastModifiedBy>Debra Davis</cp:lastModifiedBy>
  <cp:revision>142</cp:revision>
  <cp:lastPrinted>2020-03-11T16:56:56Z</cp:lastPrinted>
  <dcterms:created xsi:type="dcterms:W3CDTF">2014-08-19T19:35:20Z</dcterms:created>
  <dcterms:modified xsi:type="dcterms:W3CDTF">2022-12-05T12:58:23Z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0x01010052FFBB5F4ECAC345B68EA5B0F012F2CB001D2DD4021E51ED469CD64ECCA14AA431</vt:lpwstr>
  </property>
  <property fmtid="{D5CDD505-2E9C-101B-9397-08002B2CF9AE}" pid="3" name="Company_x0020_Metadata">
    <vt:lpwstr>2;#CaterLink|6b7c7025-ee94-469a-84b5-af43f06be2f7</vt:lpwstr>
  </property>
  <property fmtid="{D5CDD505-2E9C-101B-9397-08002B2CF9AE}" pid="4" name="Company Metadata">
    <vt:lpwstr>2;#CaterLink</vt:lpwstr>
  </property>
  <property fmtid="{D5CDD505-2E9C-101B-9397-08002B2CF9AE}" pid="5" name="Order">
    <vt:r8>70900</vt:r8>
  </property>
</Properties>
</file>